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5" r:id="rId1"/>
  </p:sldMasterIdLst>
  <p:notesMasterIdLst>
    <p:notesMasterId r:id="rId35"/>
  </p:notesMasterIdLst>
  <p:sldIdLst>
    <p:sldId id="256" r:id="rId2"/>
    <p:sldId id="257" r:id="rId3"/>
    <p:sldId id="292" r:id="rId4"/>
    <p:sldId id="261" r:id="rId5"/>
    <p:sldId id="290" r:id="rId6"/>
    <p:sldId id="289" r:id="rId7"/>
    <p:sldId id="28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91" r:id="rId26"/>
    <p:sldId id="282" r:id="rId27"/>
    <p:sldId id="283" r:id="rId28"/>
    <p:sldId id="284" r:id="rId29"/>
    <p:sldId id="286" r:id="rId30"/>
    <p:sldId id="287" r:id="rId31"/>
    <p:sldId id="279" r:id="rId32"/>
    <p:sldId id="280" r:id="rId33"/>
    <p:sldId id="285" r:id="rId3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Jocelyn Johnst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idx="1">
    <p:pos x="6000" y="0"/>
    <p:text>hey! it's not letting me add pictures anymore either.  But just make sure the reactions go after all my pictures. and then make sure kait's slides go in between mine and brad's.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997075" y="1461141"/>
            <a:ext cx="6400799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997075" y="3002402"/>
            <a:ext cx="6400799" cy="116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2032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032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032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032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032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032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032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032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03200" algn="l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/>
          <p:nvPr/>
        </p:nvSpPr>
        <p:spPr>
          <a:xfrm>
            <a:off x="0" y="0"/>
            <a:ext cx="3135299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75" y="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175" y="2555875"/>
            <a:ext cx="635000" cy="815975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400" y="0"/>
                </a:moveTo>
                <a:lnTo>
                  <a:pt x="0" y="0"/>
                </a:lnTo>
                <a:lnTo>
                  <a:pt x="0" y="514"/>
                </a:lnTo>
                <a:lnTo>
                  <a:pt x="2" y="514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3175" y="1743075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52400" y="1743075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52400" y="4302125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830" y="0"/>
                </a:moveTo>
                <a:lnTo>
                  <a:pt x="398" y="0"/>
                </a:ln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52400" y="3486150"/>
            <a:ext cx="1317625" cy="815975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432" y="0"/>
                </a:moveTo>
                <a:lnTo>
                  <a:pt x="0" y="0"/>
                </a:lnTo>
                <a:lnTo>
                  <a:pt x="398" y="514"/>
                </a:lnTo>
                <a:lnTo>
                  <a:pt x="830" y="514"/>
                </a:lnTo>
                <a:lnTo>
                  <a:pt x="432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/>
          <p:nvPr/>
        </p:nvSpPr>
        <p:spPr>
          <a:xfrm>
            <a:off x="984250" y="3486150"/>
            <a:ext cx="1322387" cy="815975"/>
          </a:xfrm>
          <a:custGeom>
            <a:avLst/>
            <a:gdLst/>
            <a:ahLst/>
            <a:cxnLst/>
            <a:rect l="0" t="0" r="0" b="0"/>
            <a:pathLst>
              <a:path w="833" h="514" extrusionOk="0">
                <a:moveTo>
                  <a:pt x="399" y="514"/>
                </a:moveTo>
                <a:lnTo>
                  <a:pt x="833" y="514"/>
                </a:lnTo>
                <a:lnTo>
                  <a:pt x="435" y="0"/>
                </a:lnTo>
                <a:lnTo>
                  <a:pt x="0" y="0"/>
                </a:lnTo>
                <a:lnTo>
                  <a:pt x="399" y="51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3175" y="3486150"/>
            <a:ext cx="635000" cy="815975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4" name="Shape 24"/>
          <p:cNvSpPr/>
          <p:nvPr/>
        </p:nvSpPr>
        <p:spPr>
          <a:xfrm>
            <a:off x="984250" y="6045200"/>
            <a:ext cx="1322387" cy="8128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399" y="0"/>
                </a:moveTo>
                <a:lnTo>
                  <a:pt x="0" y="512"/>
                </a:ln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984250" y="5232400"/>
            <a:ext cx="1322387" cy="8128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435" y="0"/>
                </a:moveTo>
                <a:lnTo>
                  <a:pt x="0" y="0"/>
                </a:lnTo>
                <a:lnTo>
                  <a:pt x="399" y="512"/>
                </a:lnTo>
                <a:lnTo>
                  <a:pt x="833" y="512"/>
                </a:lnTo>
                <a:lnTo>
                  <a:pt x="435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820863" y="52324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434" y="0"/>
                </a:moveTo>
                <a:lnTo>
                  <a:pt x="0" y="0"/>
                </a:lnTo>
                <a:lnTo>
                  <a:pt x="398" y="512"/>
                </a:lnTo>
                <a:lnTo>
                  <a:pt x="830" y="512"/>
                </a:lnTo>
                <a:lnTo>
                  <a:pt x="434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7" name="Shape 27"/>
          <p:cNvSpPr/>
          <p:nvPr/>
        </p:nvSpPr>
        <p:spPr>
          <a:xfrm>
            <a:off x="3175" y="81280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152400" y="2555875"/>
            <a:ext cx="1317625" cy="815975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0" y="514"/>
                </a:moveTo>
                <a:lnTo>
                  <a:pt x="432" y="514"/>
                </a:lnTo>
                <a:lnTo>
                  <a:pt x="830" y="0"/>
                </a:lnTo>
                <a:lnTo>
                  <a:pt x="398" y="0"/>
                </a:lnTo>
                <a:lnTo>
                  <a:pt x="0" y="514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984250" y="4302125"/>
            <a:ext cx="1322387" cy="8128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0" y="512"/>
                </a:move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lnTo>
                  <a:pt x="0" y="512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3175" y="4302125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1820863" y="60452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4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152400" y="60452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3" name="Shape 33"/>
          <p:cNvSpPr/>
          <p:nvPr/>
        </p:nvSpPr>
        <p:spPr>
          <a:xfrm>
            <a:off x="3175" y="604520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3175" y="523240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152400" y="52324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7415211" y="0"/>
            <a:ext cx="1555750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8397875" y="1746911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8397875" y="2560524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9" name="Shape 39"/>
          <p:cNvSpPr/>
          <p:nvPr/>
        </p:nvSpPr>
        <p:spPr>
          <a:xfrm>
            <a:off x="8397875" y="2689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397875" y="816300"/>
            <a:ext cx="746125" cy="809578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7415211" y="816300"/>
            <a:ext cx="1555750" cy="813611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buNone/>
              <a:defRPr sz="3600"/>
            </a:lvl1pPr>
            <a:lvl2pPr rtl="0">
              <a:buNone/>
              <a:defRPr sz="3600"/>
            </a:lvl2pPr>
            <a:lvl3pPr rtl="0">
              <a:buNone/>
              <a:defRPr sz="3600"/>
            </a:lvl3pPr>
            <a:lvl4pPr rtl="0">
              <a:buNone/>
              <a:defRPr sz="3600"/>
            </a:lvl4pPr>
            <a:lvl5pPr rtl="0">
              <a:buNone/>
              <a:defRPr sz="3600"/>
            </a:lvl5pPr>
            <a:lvl6pPr rtl="0">
              <a:buNone/>
              <a:defRPr sz="3600"/>
            </a:lvl6pPr>
            <a:lvl7pPr rtl="0">
              <a:buNone/>
              <a:defRPr sz="3600"/>
            </a:lvl7pPr>
            <a:lvl8pPr rtl="0">
              <a:buNone/>
              <a:defRPr sz="3600"/>
            </a:lvl8pPr>
            <a:lvl9pPr rtl="0">
              <a:buNone/>
              <a:defRPr sz="3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lt1"/>
              </a:buClr>
              <a:buSzPct val="166666"/>
              <a:buFont typeface="Arial"/>
              <a:buChar char="•"/>
              <a:defRPr sz="3200">
                <a:solidFill>
                  <a:schemeClr val="lt1"/>
                </a:solidFill>
              </a:defRPr>
            </a:lvl1pPr>
            <a:lvl2pPr marL="742950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Courier New"/>
              <a:buChar char="o"/>
              <a:defRPr sz="2800">
                <a:solidFill>
                  <a:schemeClr val="lt1"/>
                </a:solidFill>
              </a:defRPr>
            </a:lvl2pPr>
            <a:lvl3pPr marL="1143000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>
                <a:solidFill>
                  <a:schemeClr val="lt1"/>
                </a:solidFill>
              </a:defRPr>
            </a:lvl3pPr>
            <a:lvl4pPr marL="1600200" indent="-228600" algn="l" rtl="0">
              <a:spcBef>
                <a:spcPts val="400"/>
              </a:spcBef>
              <a:buClr>
                <a:schemeClr val="lt1"/>
              </a:buClr>
              <a:buSzPct val="166666"/>
              <a:buFont typeface="Arial"/>
              <a:buChar char="•"/>
              <a:defRPr sz="2000">
                <a:solidFill>
                  <a:schemeClr val="lt1"/>
                </a:solidFill>
              </a:defRPr>
            </a:lvl4pPr>
            <a:lvl5pPr marL="2057400" indent="-228600" algn="l" rtl="0">
              <a:spcBef>
                <a:spcPts val="400"/>
              </a:spcBef>
              <a:buClr>
                <a:schemeClr val="lt1"/>
              </a:buClr>
              <a:buSzPct val="100000"/>
              <a:buFont typeface="Courier New"/>
              <a:buChar char="o"/>
              <a:defRPr sz="2000">
                <a:solidFill>
                  <a:schemeClr val="lt1"/>
                </a:solidFill>
              </a:defRPr>
            </a:lvl5pPr>
            <a:lvl6pPr marL="2514600" indent="-228600" algn="l" rtl="0">
              <a:spcBef>
                <a:spcPts val="400"/>
              </a:spcBef>
              <a:buClr>
                <a:schemeClr val="lt1"/>
              </a:buClr>
              <a:buSzPct val="100000"/>
              <a:buFont typeface="Wingdings"/>
              <a:buChar char="§"/>
              <a:defRPr sz="2000">
                <a:solidFill>
                  <a:schemeClr val="lt1"/>
                </a:solidFill>
              </a:defRPr>
            </a:lvl6pPr>
            <a:lvl7pPr marL="2971800" indent="-228600" algn="l" rtl="0">
              <a:spcBef>
                <a:spcPts val="400"/>
              </a:spcBef>
              <a:buClr>
                <a:schemeClr val="lt1"/>
              </a:buClr>
              <a:buSzPct val="166666"/>
              <a:buFont typeface="Arial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 algn="l" rtl="0">
              <a:spcBef>
                <a:spcPts val="400"/>
              </a:spcBef>
              <a:buClr>
                <a:schemeClr val="lt1"/>
              </a:buClr>
              <a:buSzPct val="100000"/>
              <a:buFont typeface="Courier New"/>
              <a:buChar char="o"/>
              <a:defRPr sz="2000" baseline="0">
                <a:solidFill>
                  <a:schemeClr val="lt1"/>
                </a:solidFill>
              </a:defRPr>
            </a:lvl8pPr>
            <a:lvl9pPr marL="3886200" indent="-228600" algn="l" rtl="0">
              <a:spcBef>
                <a:spcPts val="400"/>
              </a:spcBef>
              <a:buClr>
                <a:schemeClr val="lt1"/>
              </a:buClr>
              <a:buSzPct val="100000"/>
              <a:buFont typeface="Wingdings"/>
              <a:buChar char="§"/>
              <a:defRPr sz="2000" baseline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/>
          <p:nvPr/>
        </p:nvSpPr>
        <p:spPr>
          <a:xfrm>
            <a:off x="7415211" y="0"/>
            <a:ext cx="1555750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46" name="Shape 46"/>
          <p:cNvSpPr/>
          <p:nvPr/>
        </p:nvSpPr>
        <p:spPr>
          <a:xfrm>
            <a:off x="8397875" y="1746911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47" name="Shape 47"/>
          <p:cNvSpPr/>
          <p:nvPr/>
        </p:nvSpPr>
        <p:spPr>
          <a:xfrm>
            <a:off x="8397875" y="2560524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48" name="Shape 48"/>
          <p:cNvSpPr/>
          <p:nvPr/>
        </p:nvSpPr>
        <p:spPr>
          <a:xfrm>
            <a:off x="7415211" y="816300"/>
            <a:ext cx="1555750" cy="813611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 algn="l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 algn="l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 algn="l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 algn="l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 algn="l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 algn="l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 algn="l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 algn="l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 sz="2800"/>
            </a:lvl1pPr>
            <a:lvl2pPr rtl="0">
              <a:buNone/>
              <a:defRPr sz="2400"/>
            </a:lvl2pPr>
            <a:lvl3pPr rtl="0">
              <a:buNone/>
              <a:defRPr sz="20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 sz="2800"/>
            </a:lvl1pPr>
            <a:lvl2pPr rtl="0">
              <a:buNone/>
              <a:defRPr sz="2400"/>
            </a:lvl2pPr>
            <a:lvl3pPr rtl="0">
              <a:buNone/>
              <a:defRPr sz="20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7415211" y="0"/>
            <a:ext cx="1555750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8397875" y="1746911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55" name="Shape 55"/>
          <p:cNvSpPr/>
          <p:nvPr/>
        </p:nvSpPr>
        <p:spPr>
          <a:xfrm>
            <a:off x="8397875" y="2560524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56" name="Shape 56"/>
          <p:cNvSpPr/>
          <p:nvPr/>
        </p:nvSpPr>
        <p:spPr>
          <a:xfrm>
            <a:off x="7415211" y="816300"/>
            <a:ext cx="1555750" cy="813611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 algn="l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 algn="l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 algn="l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 algn="l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 algn="l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 algn="l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 algn="l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 algn="l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/>
          <p:nvPr/>
        </p:nvSpPr>
        <p:spPr>
          <a:xfrm>
            <a:off x="3175" y="3486150"/>
            <a:ext cx="635000" cy="815975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0" name="Shape 60"/>
          <p:cNvSpPr/>
          <p:nvPr/>
        </p:nvSpPr>
        <p:spPr>
          <a:xfrm>
            <a:off x="3175" y="4302125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52400" y="60452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152400" y="52324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3" name="Shape 63"/>
          <p:cNvSpPr/>
          <p:nvPr/>
        </p:nvSpPr>
        <p:spPr>
          <a:xfrm>
            <a:off x="7415211" y="0"/>
            <a:ext cx="1555750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4" name="Shape 64"/>
          <p:cNvSpPr/>
          <p:nvPr/>
        </p:nvSpPr>
        <p:spPr>
          <a:xfrm>
            <a:off x="8397875" y="1746911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5" name="Shape 65"/>
          <p:cNvSpPr/>
          <p:nvPr/>
        </p:nvSpPr>
        <p:spPr>
          <a:xfrm>
            <a:off x="8397875" y="2560524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15211" y="816300"/>
            <a:ext cx="1555750" cy="813611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574800" y="4427537"/>
            <a:ext cx="5486399" cy="6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14300" algn="ctr" rtl="0">
              <a:buSzPct val="100000"/>
              <a:buNone/>
              <a:defRPr sz="1800"/>
            </a:lvl1pPr>
            <a:lvl2pPr marL="0" indent="114300" algn="ctr" rtl="0">
              <a:buSzPct val="100000"/>
              <a:buNone/>
              <a:defRPr sz="1800"/>
            </a:lvl2pPr>
            <a:lvl3pPr marL="0" indent="114300" algn="ctr" rtl="0">
              <a:buSzPct val="100000"/>
              <a:buNone/>
              <a:defRPr sz="1800"/>
            </a:lvl3pPr>
            <a:lvl4pPr marL="0" indent="114300" algn="ctr" rtl="0">
              <a:buSzPct val="100000"/>
              <a:buNone/>
              <a:defRPr sz="1800"/>
            </a:lvl4pPr>
            <a:lvl5pPr marL="0" indent="114300" algn="ctr" rtl="0">
              <a:buSzPct val="100000"/>
              <a:buNone/>
              <a:defRPr sz="1800"/>
            </a:lvl5pPr>
            <a:lvl6pPr marL="0" indent="114300" algn="ctr" rtl="0">
              <a:buSzPct val="100000"/>
              <a:buNone/>
              <a:defRPr sz="1800"/>
            </a:lvl6pPr>
            <a:lvl7pPr marL="0" indent="114300" algn="ctr" rtl="0">
              <a:buSzPct val="100000"/>
              <a:buNone/>
              <a:defRPr sz="1800"/>
            </a:lvl7pPr>
            <a:lvl8pPr marL="0" indent="114300" algn="ctr" rtl="0">
              <a:buSzPct val="100000"/>
              <a:buNone/>
              <a:defRPr sz="1800"/>
            </a:lvl8pPr>
            <a:lvl9pPr marL="0" indent="114300" algn="ctr" rtl="0"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175" y="3486150"/>
            <a:ext cx="635000" cy="815975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70" name="Shape 70"/>
          <p:cNvSpPr/>
          <p:nvPr/>
        </p:nvSpPr>
        <p:spPr>
          <a:xfrm>
            <a:off x="3175" y="4302125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152400" y="60452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72" name="Shape 72"/>
          <p:cNvSpPr/>
          <p:nvPr/>
        </p:nvSpPr>
        <p:spPr>
          <a:xfrm>
            <a:off x="152400" y="52324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73" name="Shape 73"/>
          <p:cNvSpPr/>
          <p:nvPr/>
        </p:nvSpPr>
        <p:spPr>
          <a:xfrm>
            <a:off x="7415211" y="0"/>
            <a:ext cx="1555750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74" name="Shape 74"/>
          <p:cNvSpPr/>
          <p:nvPr/>
        </p:nvSpPr>
        <p:spPr>
          <a:xfrm>
            <a:off x="8397875" y="1746911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397875" y="2560524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76" name="Shape 76"/>
          <p:cNvSpPr/>
          <p:nvPr/>
        </p:nvSpPr>
        <p:spPr>
          <a:xfrm>
            <a:off x="7415211" y="816300"/>
            <a:ext cx="1555750" cy="813611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obj" type="obj">
  <p:cSld name="obj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None/>
              <a:defRPr sz="4500" b="1">
                <a:solidFill>
                  <a:schemeClr val="accent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indent="-226187" algn="l" rtl="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31520" indent="-179069" algn="l" rtl="0">
              <a:spcBef>
                <a:spcPts val="560"/>
              </a:spcBef>
              <a:buClr>
                <a:schemeClr val="accent2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996696" indent="-142621" algn="l" rtl="0">
              <a:spcBef>
                <a:spcPts val="480"/>
              </a:spcBef>
              <a:buClr>
                <a:schemeClr val="accent3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216152" indent="-111252" algn="l" rtl="0">
              <a:spcBef>
                <a:spcPts val="400"/>
              </a:spcBef>
              <a:buClr>
                <a:schemeClr val="accent4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1426464" indent="-118364" algn="l" rtl="0">
              <a:spcBef>
                <a:spcPts val="400"/>
              </a:spcBef>
              <a:buClr>
                <a:schemeClr val="accent5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1627632" indent="-116332" algn="l" rtl="0">
              <a:spcBef>
                <a:spcPts val="4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1828800" indent="-1206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029968" indent="-118617" algn="l" rtl="0">
              <a:spcBef>
                <a:spcPts val="36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8pPr>
            <a:lvl9pPr marL="2231136" indent="-116585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6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799" cy="27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lt1"/>
              </a:buClr>
              <a:buSzPct val="166666"/>
              <a:buFont typeface="Arial"/>
              <a:buChar char="•"/>
              <a:defRPr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Courier New"/>
              <a:buChar char="o"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400"/>
              </a:spcBef>
              <a:buClr>
                <a:schemeClr val="lt1"/>
              </a:buClr>
              <a:buSzPct val="166666"/>
              <a:buFont typeface="Arial"/>
              <a:buChar char="•"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400"/>
              </a:spcBef>
              <a:buClr>
                <a:schemeClr val="lt1"/>
              </a:buClr>
              <a:buSzPct val="100000"/>
              <a:buFont typeface="Courier New"/>
              <a:buChar char="o"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400"/>
              </a:spcBef>
              <a:buClr>
                <a:schemeClr val="lt1"/>
              </a:buClr>
              <a:buSzPct val="100000"/>
              <a:buFont typeface="Wingdings"/>
              <a:buChar char="§"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400"/>
              </a:spcBef>
              <a:buClr>
                <a:schemeClr val="lt1"/>
              </a:buClr>
              <a:buSzPct val="166666"/>
              <a:buFont typeface="Arial"/>
              <a:buChar char="•"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400"/>
              </a:spcBef>
              <a:buClr>
                <a:schemeClr val="lt1"/>
              </a:buClr>
              <a:buSzPct val="100000"/>
              <a:buFont typeface="Courier New"/>
              <a:buChar char="o"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400"/>
              </a:spcBef>
              <a:buClr>
                <a:schemeClr val="lt1"/>
              </a:buClr>
              <a:buSzPct val="100000"/>
              <a:buFont typeface="Wingdings"/>
              <a:buChar char="§"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3135299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3175" y="604520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3175" y="523240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8397875" y="2689"/>
            <a:ext cx="746125" cy="813611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397875" y="816300"/>
            <a:ext cx="746125" cy="809578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4.jpe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906699" y="492560"/>
            <a:ext cx="7772400" cy="722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5000">
                <a:solidFill>
                  <a:srgbClr val="FF00FF"/>
                </a:solidFill>
              </a:rPr>
              <a:t>Independant Project: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4443650" y="3853903"/>
            <a:ext cx="6400799" cy="1162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rgbClr val="000000"/>
                </a:solidFill>
              </a:rPr>
              <a:t>Tanner Solheim</a:t>
            </a:r>
          </a:p>
          <a:p>
            <a:pPr lvl="0" rtl="0">
              <a:buNone/>
            </a:pPr>
            <a:r>
              <a:rPr lang="en">
                <a:solidFill>
                  <a:srgbClr val="000000"/>
                </a:solidFill>
              </a:rPr>
              <a:t>Brad Keller</a:t>
            </a:r>
          </a:p>
          <a:p>
            <a:pPr lvl="0" rtl="0">
              <a:buNone/>
            </a:pPr>
            <a:r>
              <a:rPr lang="en">
                <a:solidFill>
                  <a:srgbClr val="000000"/>
                </a:solidFill>
              </a:rPr>
              <a:t>Jocelyn Johnston</a:t>
            </a:r>
          </a:p>
          <a:p>
            <a:pPr lvl="0" rtl="0">
              <a:buNone/>
            </a:pPr>
            <a:r>
              <a:rPr lang="en">
                <a:solidFill>
                  <a:srgbClr val="000000"/>
                </a:solidFill>
              </a:rPr>
              <a:t>Kaitlin Kucza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</a:rPr>
              <a:t>Courtney Kucza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1670550" y="1460625"/>
            <a:ext cx="6120599" cy="8175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4800" dirty="0">
                <a:solidFill>
                  <a:srgbClr val="FFFFFF"/>
                </a:solidFill>
              </a:rPr>
              <a:t>DNA in the 1st 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3286009" y="2541650"/>
            <a:ext cx="5211300" cy="699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4800" dirty="0">
                <a:solidFill>
                  <a:srgbClr val="FFFFFF"/>
                </a:solidFill>
              </a:rPr>
              <a:t>Grade Classroom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Possible Flaws to First Idea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en-US" dirty="0" smtClean="0"/>
              <a:t>R</a:t>
            </a:r>
            <a:r>
              <a:rPr lang="en" sz="3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estrictions in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</a:t>
            </a:r>
            <a:r>
              <a:rPr lang="en" sz="3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classroom</a:t>
            </a:r>
            <a:endParaRPr lang="en"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Respecting parents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cost of providing the materials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en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Sugar affect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</a:t>
            </a:r>
            <a:r>
              <a:rPr lang="en-US" dirty="0" smtClean="0"/>
              <a:t> the students</a:t>
            </a:r>
            <a:endParaRPr lang="en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dirty="0"/>
          </a:p>
        </p:txBody>
      </p:sp>
      <p:pic>
        <p:nvPicPr>
          <p:cNvPr id="7" name="Picture 6" descr="7 Hyper kid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56" y="3757808"/>
            <a:ext cx="2476500" cy="3100192"/>
          </a:xfrm>
          <a:prstGeom prst="rect">
            <a:avLst/>
          </a:prstGeom>
        </p:spPr>
      </p:pic>
      <p:pic>
        <p:nvPicPr>
          <p:cNvPr id="8" name="Picture 7" descr="8 Hyper kid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8765" y="2574917"/>
            <a:ext cx="3105235" cy="4283083"/>
          </a:xfrm>
          <a:prstGeom prst="rect">
            <a:avLst/>
          </a:prstGeom>
        </p:spPr>
      </p:pic>
      <p:pic>
        <p:nvPicPr>
          <p:cNvPr id="9" name="Picture 8" descr="9 Hyper kid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97" r="17532"/>
          <a:stretch>
            <a:fillRect/>
          </a:stretch>
        </p:blipFill>
        <p:spPr>
          <a:xfrm>
            <a:off x="3330393" y="4167073"/>
            <a:ext cx="2228900" cy="269092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3737423" y="4368800"/>
            <a:ext cx="2262466" cy="228394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Possible Flaws to First Idea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en-US" dirty="0" smtClean="0"/>
              <a:t>R</a:t>
            </a:r>
            <a:r>
              <a:rPr lang="en" sz="3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estrictions </a:t>
            </a:r>
            <a:r>
              <a:rPr lang="en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3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classroom</a:t>
            </a:r>
            <a:endParaRPr lang="en"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Respecting parents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cost of providing the materials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Sugars affect on children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Being aware of allergens</a:t>
            </a:r>
          </a:p>
        </p:txBody>
      </p:sp>
      <p:sp>
        <p:nvSpPr>
          <p:cNvPr id="159" name="Shape 159"/>
          <p:cNvSpPr/>
          <p:nvPr/>
        </p:nvSpPr>
        <p:spPr>
          <a:xfrm>
            <a:off x="1085850" y="4417548"/>
            <a:ext cx="2324100" cy="2235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60" name="Shape 160"/>
          <p:cNvSpPr/>
          <p:nvPr/>
        </p:nvSpPr>
        <p:spPr>
          <a:xfrm>
            <a:off x="6425403" y="4391350"/>
            <a:ext cx="2261396" cy="226139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Second Idea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25034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en"/>
              <a:t>DNA Information Poster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107638"/>
              <a:buFont typeface="Arial"/>
              <a:buChar char="•"/>
            </a:pPr>
            <a:r>
              <a:rPr lang="en" sz="2400"/>
              <a:t>A collective, kid-friendly poster about some easy concepts to make a connection of what DNA is was made. </a:t>
            </a:r>
          </a:p>
        </p:txBody>
      </p:sp>
      <p:sp>
        <p:nvSpPr>
          <p:cNvPr id="167" name="Shape 167"/>
          <p:cNvSpPr/>
          <p:nvPr/>
        </p:nvSpPr>
        <p:spPr>
          <a:xfrm>
            <a:off x="2390960" y="2761920"/>
            <a:ext cx="4581339" cy="351550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Second Idea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180366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 </a:t>
            </a:r>
            <a:r>
              <a:rPr lang="en"/>
              <a:t>By Numbers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107638"/>
              <a:buFont typeface="Arial"/>
              <a:buChar char="•"/>
            </a:pPr>
            <a:r>
              <a:rPr lang="en" sz="2400"/>
              <a:t>Five blank color by number sheets were made each with a slightly different number sequence on the DNA. This was done so that each kid had a different animal their DNA would make. 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endParaRPr/>
          </a:p>
          <a:p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2498451" y="3313274"/>
            <a:ext cx="4287047" cy="3300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Second Idea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180366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en"/>
              <a:t>Connect The Dots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107638"/>
              <a:buFont typeface="Arial"/>
              <a:buChar char="•"/>
            </a:pPr>
            <a:r>
              <a:rPr lang="en" sz="2400"/>
              <a:t>Five blank connect the dots sheets were found online and printed off. Each one made a different animal (Snake, Bear, Bat, Frog, Dog) and would be handed out to the kids when they were done with the color by numbers. </a:t>
            </a:r>
          </a:p>
          <a:p>
            <a:endParaRPr/>
          </a:p>
          <a:p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3339126" y="3272024"/>
            <a:ext cx="2465746" cy="32948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Game Planning 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buClr>
                <a:schemeClr val="accent1"/>
              </a:buClr>
              <a:buSzPct val="166666"/>
              <a:buFont typeface="Arial"/>
              <a:buChar char="•"/>
            </a:pPr>
            <a:r>
              <a:rPr lang="en" dirty="0"/>
              <a:t>Jennifer Olker</a:t>
            </a:r>
          </a:p>
          <a:p>
            <a:pPr marL="457200" lvl="0" indent="-431800" rtl="0">
              <a:buClr>
                <a:schemeClr val="accent1"/>
              </a:buClr>
              <a:buSzPct val="166666"/>
              <a:buFont typeface="Arial"/>
              <a:buChar char="•"/>
            </a:pPr>
            <a:r>
              <a:rPr lang="en" dirty="0" smtClean="0"/>
              <a:t>First </a:t>
            </a:r>
            <a:r>
              <a:rPr lang="en" dirty="0"/>
              <a:t>meeting in SSB</a:t>
            </a:r>
          </a:p>
          <a:p>
            <a:pPr marL="457200" lvl="0" indent="-431800" rtl="0">
              <a:buClr>
                <a:schemeClr val="accent1"/>
              </a:buClr>
              <a:buSzPct val="166666"/>
              <a:buFont typeface="Arial"/>
              <a:buChar char="•"/>
            </a:pPr>
            <a:r>
              <a:rPr lang="en" dirty="0" smtClean="0"/>
              <a:t>Meeting </a:t>
            </a:r>
            <a:r>
              <a:rPr lang="en" dirty="0"/>
              <a:t>in Coffee Shop</a:t>
            </a:r>
          </a:p>
          <a:p>
            <a:pPr marL="457200" lvl="0" indent="-431800">
              <a:buClr>
                <a:schemeClr val="accent1"/>
              </a:buClr>
              <a:buSzPct val="166666"/>
              <a:buFont typeface="Arial"/>
              <a:buChar char="•"/>
            </a:pPr>
            <a:r>
              <a:rPr lang="en" dirty="0"/>
              <a:t>Final Meeting in SSB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Jennifer Olker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buClr>
                <a:schemeClr val="accent1"/>
              </a:buClr>
              <a:buSzPct val="166666"/>
              <a:buFont typeface="Arial"/>
              <a:buChar char="•"/>
            </a:pPr>
            <a:r>
              <a:rPr lang="en"/>
              <a:t>Additional Ideas</a:t>
            </a:r>
          </a:p>
          <a:p>
            <a:pPr marL="457200" lvl="0" indent="-431800" rtl="0">
              <a:buClr>
                <a:schemeClr val="accent1"/>
              </a:buClr>
              <a:buSzPct val="166666"/>
              <a:buFont typeface="Arial"/>
              <a:buChar char="•"/>
            </a:pPr>
            <a:r>
              <a:rPr lang="en"/>
              <a:t>Child Prodigies</a:t>
            </a:r>
          </a:p>
          <a:p>
            <a:pPr marL="457200" lvl="0" indent="-431800" rtl="0">
              <a:buClr>
                <a:schemeClr val="accent1"/>
              </a:buClr>
              <a:buSzPct val="166666"/>
              <a:buFont typeface="Arial"/>
              <a:buChar char="•"/>
            </a:pPr>
            <a:r>
              <a:rPr lang="en"/>
              <a:t>What to expect</a:t>
            </a:r>
          </a:p>
          <a:p>
            <a:endParaRPr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4688" y="2617508"/>
            <a:ext cx="3671167" cy="424049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SSB #1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buClr>
                <a:schemeClr val="accent1"/>
              </a:buClr>
              <a:buSzPct val="166666"/>
              <a:buFont typeface="Arial"/>
              <a:buChar char="•"/>
            </a:pPr>
            <a:r>
              <a:rPr lang="en"/>
              <a:t>Solidified our plan!</a:t>
            </a:r>
          </a:p>
          <a:p>
            <a:pPr marL="457200" lvl="0" indent="-431800" rtl="0">
              <a:buClr>
                <a:schemeClr val="accent1"/>
              </a:buClr>
              <a:buSzPct val="166666"/>
              <a:buFont typeface="Arial"/>
              <a:buChar char="•"/>
            </a:pPr>
            <a:r>
              <a:rPr lang="en"/>
              <a:t>Delegated Duties</a:t>
            </a:r>
          </a:p>
          <a:p>
            <a:pPr marL="914400" lvl="1" indent="-406400" rtl="0">
              <a:buClr>
                <a:schemeClr val="accent2"/>
              </a:buClr>
              <a:buSzPct val="87500"/>
              <a:buFont typeface="Courier New"/>
              <a:buChar char="o"/>
            </a:pPr>
            <a:r>
              <a:rPr lang="en"/>
              <a:t>Jocelyn=Grading Rubric</a:t>
            </a:r>
          </a:p>
          <a:p>
            <a:pPr marL="914400" lvl="1" indent="-406400" rtl="0">
              <a:buClr>
                <a:schemeClr val="accent2"/>
              </a:buClr>
              <a:buSzPct val="87500"/>
              <a:buFont typeface="Courier New"/>
              <a:buChar char="o"/>
            </a:pPr>
            <a:r>
              <a:rPr lang="en"/>
              <a:t>The Twins=Class Handout/Color By #</a:t>
            </a:r>
          </a:p>
          <a:p>
            <a:pPr marL="914400" lvl="1" indent="-406400" rtl="0">
              <a:buClr>
                <a:schemeClr val="accent2"/>
              </a:buClr>
              <a:buSzPct val="87500"/>
              <a:buFont typeface="Courier New"/>
              <a:buChar char="o"/>
            </a:pPr>
            <a:r>
              <a:rPr lang="en"/>
              <a:t>Brad=Dot 2 Dots and Copies</a:t>
            </a:r>
          </a:p>
          <a:p>
            <a:pPr marL="914400" lvl="1" indent="-406400">
              <a:buClr>
                <a:schemeClr val="accent2"/>
              </a:buClr>
              <a:buSzPct val="87500"/>
              <a:buFont typeface="Courier New"/>
              <a:buChar char="o"/>
            </a:pPr>
            <a:r>
              <a:rPr lang="en"/>
              <a:t>Tanner=Class Samples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Coffee Shop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buClr>
                <a:schemeClr val="accent1"/>
              </a:buClr>
              <a:buSzPct val="166666"/>
              <a:buFont typeface="Arial"/>
              <a:buChar char="•"/>
            </a:pPr>
            <a:r>
              <a:rPr lang="en"/>
              <a:t>Looked over handout</a:t>
            </a:r>
          </a:p>
          <a:p>
            <a:pPr marL="457200" lvl="0" indent="-431800" rtl="0">
              <a:buClr>
                <a:schemeClr val="accent1"/>
              </a:buClr>
              <a:buSzPct val="166666"/>
              <a:buFont typeface="Arial"/>
              <a:buChar char="•"/>
            </a:pPr>
            <a:r>
              <a:rPr lang="en"/>
              <a:t>Received color by Number Files</a:t>
            </a:r>
          </a:p>
          <a:p>
            <a:pPr marL="457200" lvl="0" indent="-431800">
              <a:buClr>
                <a:schemeClr val="accent1"/>
              </a:buClr>
              <a:buSzPct val="166666"/>
              <a:buFont typeface="Arial"/>
              <a:buChar char="•"/>
            </a:pPr>
            <a:r>
              <a:rPr lang="en"/>
              <a:t>Laminate class handouts</a:t>
            </a:r>
          </a:p>
        </p:txBody>
      </p:sp>
      <p:sp>
        <p:nvSpPr>
          <p:cNvPr id="4" name="Shape 167"/>
          <p:cNvSpPr/>
          <p:nvPr/>
        </p:nvSpPr>
        <p:spPr>
          <a:xfrm>
            <a:off x="2390960" y="3342496"/>
            <a:ext cx="4581339" cy="351550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SSB #2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buClr>
                <a:schemeClr val="accent1"/>
              </a:buClr>
              <a:buSzPct val="166666"/>
              <a:buFont typeface="Arial"/>
              <a:buChar char="•"/>
            </a:pPr>
            <a:r>
              <a:rPr lang="en"/>
              <a:t>Finalized our classroom roles</a:t>
            </a:r>
          </a:p>
          <a:p>
            <a:pPr marL="914400" lvl="1" indent="-406400" rtl="0">
              <a:buClr>
                <a:schemeClr val="accent2"/>
              </a:buClr>
              <a:buSzPct val="87500"/>
              <a:buFont typeface="Courier New"/>
              <a:buChar char="o"/>
            </a:pPr>
            <a:r>
              <a:rPr lang="en"/>
              <a:t>Brad and Jocelyn= Introduction</a:t>
            </a:r>
          </a:p>
          <a:p>
            <a:pPr marL="914400" lvl="1" indent="-406400" rtl="0">
              <a:buClr>
                <a:schemeClr val="accent2"/>
              </a:buClr>
              <a:buSzPct val="87500"/>
              <a:buFont typeface="Courier New"/>
              <a:buChar char="o"/>
            </a:pPr>
            <a:r>
              <a:rPr lang="en"/>
              <a:t>Twins=Pass out handout</a:t>
            </a:r>
          </a:p>
          <a:p>
            <a:pPr marL="914400" lvl="1" indent="-406400" rtl="0">
              <a:buClr>
                <a:schemeClr val="accent2"/>
              </a:buClr>
              <a:buSzPct val="87500"/>
              <a:buFont typeface="Courier New"/>
              <a:buChar char="o"/>
            </a:pPr>
            <a:r>
              <a:rPr lang="en"/>
              <a:t>Tanner=Explain Class Activity</a:t>
            </a:r>
          </a:p>
          <a:p>
            <a:pPr marL="457200" lvl="0" indent="-431800" rtl="0">
              <a:buClr>
                <a:schemeClr val="accent1"/>
              </a:buClr>
              <a:buSzPct val="166666"/>
              <a:buFont typeface="Arial"/>
              <a:buChar char="•"/>
            </a:pPr>
            <a:r>
              <a:rPr lang="en"/>
              <a:t>Extra Time we'd show them glo fish</a:t>
            </a:r>
          </a:p>
          <a:p>
            <a:pPr marL="457200" lvl="0" indent="-431800" rtl="0">
              <a:buClr>
                <a:schemeClr val="accent1"/>
              </a:buClr>
              <a:buSzPct val="166666"/>
              <a:buFont typeface="Arial"/>
              <a:buChar char="•"/>
            </a:pPr>
            <a:r>
              <a:rPr lang="en"/>
              <a:t>Just go with the flow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500" b="1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Before We </a:t>
            </a:r>
            <a:r>
              <a:rPr lang="en-US" dirty="0" smtClean="0"/>
              <a:t>Could Begin</a:t>
            </a:r>
            <a:endParaRPr lang="en" sz="4500" b="1" i="0" u="none" strike="noStrike" cap="none" baseline="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Deciding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project type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en-US" baseline="0" dirty="0" smtClean="0"/>
              <a:t>Finding</a:t>
            </a:r>
            <a:r>
              <a:rPr lang="en-US" dirty="0" smtClean="0"/>
              <a:t> a time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en-US" dirty="0" smtClean="0"/>
              <a:t>Age Group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Communicated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through </a:t>
            </a:r>
            <a:r>
              <a:rPr lang="en-US" dirty="0" err="1" smtClean="0"/>
              <a:t>Facebook</a:t>
            </a:r>
            <a:endParaRPr lang="en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4800" b="1"/>
              <a:t>In The Classroom..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
</a:t>
            </a:r>
            <a:r>
              <a:rPr lang="en" b="1">
                <a:solidFill>
                  <a:srgbClr val="FFFF00"/>
                </a:solidFill>
              </a:rPr>
              <a:t>Introduction</a:t>
            </a:r>
          </a:p>
          <a:p>
            <a:endParaRPr/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b="1">
                <a:solidFill>
                  <a:srgbClr val="FF00FF"/>
                </a:solidFill>
              </a:rPr>
              <a:t>Point of Being There</a:t>
            </a:r>
          </a:p>
          <a:p>
            <a:endParaRPr/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b="1">
                <a:solidFill>
                  <a:srgbClr val="FFFFFF"/>
                </a:solidFill>
              </a:rPr>
              <a:t>What They'll Learn About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5000" b="1"/>
              <a:t>Cells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buClr>
                <a:schemeClr val="lt1"/>
              </a:buClr>
              <a:buSzPct val="148148"/>
              <a:buFont typeface="Arial"/>
              <a:buChar char="•"/>
            </a:pPr>
            <a:r>
              <a:rPr lang="en" sz="3600" b="1">
                <a:solidFill>
                  <a:srgbClr val="00FFFF"/>
                </a:solidFill>
              </a:rPr>
              <a:t>Building Blocks of LIFE</a:t>
            </a:r>
          </a:p>
          <a:p>
            <a:endParaRPr/>
          </a:p>
          <a:p>
            <a:pPr marL="457200" lvl="0" indent="-431800" rtl="0">
              <a:buClr>
                <a:schemeClr val="lt1"/>
              </a:buClr>
              <a:buSzPct val="148148"/>
              <a:buFont typeface="Arial"/>
              <a:buChar char="•"/>
            </a:pPr>
            <a:r>
              <a:rPr lang="en" sz="3600" b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“If our cells were each the size of a grain of sand, our hands would be the size of a school bus!”</a:t>
            </a:r>
          </a:p>
          <a:p>
            <a:endParaRPr/>
          </a:p>
          <a:p>
            <a:pPr marL="457200" lvl="0" indent="-431800" rtl="0">
              <a:buClr>
                <a:schemeClr val="lt1"/>
              </a:buClr>
              <a:buSzPct val="148148"/>
              <a:buFont typeface="Arial"/>
              <a:buChar char="•"/>
            </a:pPr>
            <a:r>
              <a:rPr lang="en" sz="36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Cells are Extremely Small</a:t>
            </a:r>
          </a:p>
          <a:p>
            <a:endParaRPr/>
          </a:p>
          <a:p>
            <a:pPr marL="457200" lvl="0" indent="-431800" rtl="0">
              <a:buClr>
                <a:schemeClr val="lt1"/>
              </a:buClr>
              <a:buSzPct val="148148"/>
              <a:buFont typeface="Arial"/>
              <a:buChar char="•"/>
            </a:pPr>
            <a:r>
              <a:rPr lang="en" sz="3600" b="1">
                <a:solidFill>
                  <a:schemeClr val="accent5"/>
                </a:solidFill>
              </a:rPr>
              <a:t>200 Different Types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224725" y="457200"/>
            <a:ext cx="7449299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5000" b="1">
                <a:solidFill>
                  <a:srgbClr val="FFFFFF"/>
                </a:solidFill>
              </a:rPr>
              <a:t>Deoxyribonucleic Acid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buClr>
                <a:schemeClr val="lt1"/>
              </a:buClr>
              <a:buSzPct val="148148"/>
              <a:buFont typeface="Arial"/>
              <a:buChar char="•"/>
            </a:pPr>
            <a:r>
              <a:rPr lang="en" sz="3600" b="1">
                <a:solidFill>
                  <a:srgbClr val="FFFF00"/>
                </a:solidFill>
              </a:rPr>
              <a:t>Made up of 4 Puzzle Pieces</a:t>
            </a:r>
          </a:p>
          <a:p>
            <a:endParaRPr/>
          </a:p>
          <a:p>
            <a:pPr marL="457200" lvl="0" indent="-431800" rtl="0">
              <a:buClr>
                <a:schemeClr val="lt1"/>
              </a:buClr>
              <a:buSzPct val="148148"/>
              <a:buFont typeface="Arial"/>
              <a:buChar char="•"/>
            </a:pPr>
            <a:r>
              <a:rPr lang="en" sz="3600" b="1">
                <a:solidFill>
                  <a:srgbClr val="00FF00"/>
                </a:solidFill>
              </a:rPr>
              <a:t>Analogies: Recipe</a:t>
            </a:r>
          </a:p>
          <a:p>
            <a:endParaRPr/>
          </a:p>
          <a:p>
            <a:pPr marL="457200" lvl="0" indent="-431800" rtl="0">
              <a:buClr>
                <a:schemeClr val="lt1"/>
              </a:buClr>
              <a:buSzPct val="148148"/>
              <a:buFont typeface="Arial"/>
              <a:buChar char="•"/>
            </a:pPr>
            <a:r>
              <a:rPr lang="en" sz="3600" b="1">
                <a:solidFill>
                  <a:srgbClr val="00FFFF"/>
                </a:solidFill>
              </a:rPr>
              <a:t>Make Up Eyes, Hair, </a:t>
            </a:r>
          </a:p>
          <a:p>
            <a:pPr lvl="0" rtl="0">
              <a:buNone/>
            </a:pPr>
            <a:r>
              <a:rPr lang="en" sz="3600" b="1">
                <a:solidFill>
                  <a:srgbClr val="00FFFF"/>
                </a:solidFill>
              </a:rPr>
              <a:t>    and Who You Are</a:t>
            </a:r>
          </a:p>
          <a:p>
            <a:endParaRPr/>
          </a:p>
          <a:p>
            <a:pPr marL="457200" lvl="0" indent="-431800" rtl="0">
              <a:buClr>
                <a:schemeClr val="lt1"/>
              </a:buClr>
              <a:buSzPct val="148148"/>
              <a:buFont typeface="Arial"/>
              <a:buChar char="•"/>
            </a:pPr>
            <a:r>
              <a:rPr lang="en" sz="3600" b="1">
                <a:solidFill>
                  <a:srgbClr val="FF00FF"/>
                </a:solidFill>
              </a:rPr>
              <a:t>QUESTIONS</a:t>
            </a:r>
          </a:p>
          <a:p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5960236" y="2607580"/>
            <a:ext cx="3183763" cy="425041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5000" b="1"/>
              <a:t>Introduce Project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600" b="1">
                <a:solidFill>
                  <a:srgbClr val="FF9900"/>
                </a:solidFill>
              </a:rPr>
              <a:t>Color DNA - Color By Number</a:t>
            </a:r>
          </a:p>
          <a:p>
            <a:endParaRPr/>
          </a:p>
          <a:p>
            <a:pPr marL="457200" lvl="0" indent="-4572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600" b="1">
                <a:solidFill>
                  <a:schemeClr val="accent1"/>
                </a:solidFill>
              </a:rPr>
              <a:t>Bring To Us</a:t>
            </a:r>
          </a:p>
          <a:p>
            <a:endParaRPr/>
          </a:p>
          <a:p>
            <a:pPr marL="457200" lvl="0" indent="-4572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600" b="1">
                <a:solidFill>
                  <a:schemeClr val="accent5"/>
                </a:solidFill>
              </a:rPr>
              <a:t>Get Dot-To-Dot</a:t>
            </a:r>
          </a:p>
          <a:p>
            <a:endParaRPr/>
          </a:p>
          <a:p>
            <a:pPr marL="457200" lvl="0" indent="-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600" b="1">
                <a:solidFill>
                  <a:srgbClr val="00FFFF"/>
                </a:solidFill>
              </a:rPr>
              <a:t>Find Out What They Made!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Pictures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  <p:pic>
        <p:nvPicPr>
          <p:cNvPr id="8" name="Picture 7" descr="13 Teach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22595" cy="3391947"/>
          </a:xfrm>
          <a:prstGeom prst="rect">
            <a:avLst/>
          </a:prstGeom>
        </p:spPr>
      </p:pic>
      <p:pic>
        <p:nvPicPr>
          <p:cNvPr id="9" name="Picture 8" descr="14 Teach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595" y="1"/>
            <a:ext cx="4621405" cy="3391946"/>
          </a:xfrm>
          <a:prstGeom prst="rect">
            <a:avLst/>
          </a:prstGeom>
        </p:spPr>
      </p:pic>
      <p:pic>
        <p:nvPicPr>
          <p:cNvPr id="11" name="Picture 10" descr="15 Teaching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399" y="3182706"/>
            <a:ext cx="4900392" cy="367529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Pictures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4520994" y="0"/>
            <a:ext cx="4623006" cy="346637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62" name="Shape 262"/>
          <p:cNvSpPr/>
          <p:nvPr/>
        </p:nvSpPr>
        <p:spPr>
          <a:xfrm>
            <a:off x="0" y="3409490"/>
            <a:ext cx="4602178" cy="344851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63" name="Shape 263"/>
          <p:cNvSpPr/>
          <p:nvPr/>
        </p:nvSpPr>
        <p:spPr>
          <a:xfrm>
            <a:off x="0" y="0"/>
            <a:ext cx="4634644" cy="347539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264" name="Shape 264"/>
          <p:cNvSpPr/>
          <p:nvPr/>
        </p:nvSpPr>
        <p:spPr>
          <a:xfrm>
            <a:off x="4634644" y="3466379"/>
            <a:ext cx="4485073" cy="336280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0" y="0"/>
            <a:ext cx="5588034" cy="41869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70" name="Shape 270"/>
          <p:cNvSpPr/>
          <p:nvPr/>
        </p:nvSpPr>
        <p:spPr>
          <a:xfrm>
            <a:off x="3876999" y="2912062"/>
            <a:ext cx="5267000" cy="394593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71" name="Shape 271"/>
          <p:cNvSpPr txBox="1"/>
          <p:nvPr/>
        </p:nvSpPr>
        <p:spPr>
          <a:xfrm>
            <a:off x="6099900" y="558875"/>
            <a:ext cx="2271900" cy="785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600" b="1">
                <a:solidFill>
                  <a:srgbClr val="FFFF00"/>
                </a:solidFill>
              </a:rPr>
              <a:t>Color By Number DNA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5546751" y="0"/>
            <a:ext cx="3597246" cy="48005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77" name="Shape 277"/>
          <p:cNvSpPr/>
          <p:nvPr/>
        </p:nvSpPr>
        <p:spPr>
          <a:xfrm>
            <a:off x="0" y="0"/>
            <a:ext cx="3660099" cy="488338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78" name="Shape 278"/>
          <p:cNvSpPr/>
          <p:nvPr/>
        </p:nvSpPr>
        <p:spPr>
          <a:xfrm>
            <a:off x="2392800" y="2129802"/>
            <a:ext cx="3536225" cy="472819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1316300" y="0"/>
            <a:ext cx="4770298" cy="35716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84" name="Shape 284"/>
          <p:cNvSpPr/>
          <p:nvPr/>
        </p:nvSpPr>
        <p:spPr>
          <a:xfrm>
            <a:off x="5293800" y="1726183"/>
            <a:ext cx="3850199" cy="513181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85" name="Shape 285"/>
          <p:cNvSpPr/>
          <p:nvPr/>
        </p:nvSpPr>
        <p:spPr>
          <a:xfrm>
            <a:off x="0" y="2162374"/>
            <a:ext cx="3501527" cy="466483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Kids Reactions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The kids were very excited when we arrived.</a:t>
            </a:r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Had a hard time containing themselves. </a:t>
            </a:r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Were very eager to participate and ask questions. </a:t>
            </a:r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They seemed to understand the basis our presentation.</a:t>
            </a:r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The projects were age appropriate based on the outcome.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Deciding on a Project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 Idea: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en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Edible DNA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Our Reactions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We all felt that the presentation went great overall.</a:t>
            </a:r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Overall we got the key points of the of the presentation across. </a:t>
            </a:r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A few roadblocks happened with children wanting to blurt out answers or give answers or get off topic. 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Kid's Value of the Presentation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000"/>
              <a:t>The kids were able to understand how DNA pertains to their life at a basic level. 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000"/>
              <a:t>Meeting our group from UMD had the kids excited for learning.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000"/>
              <a:t>They were able to do things that they enjoy such as coloring to understand basic DNA and see how a slight change in the sequence created different animals.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000"/>
              <a:t>Made connections with their own life to relate to DNA and see what it is.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Our Value of the Presentation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/>
              <a:t>It was great to go out into our community and get involved and inspire kids to strive to learn and dig deeper in their understanding of the sciences such as genetics.</a:t>
            </a:r>
          </a:p>
          <a:p>
            <a:pPr marL="457200" lvl="0" indent="-4064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/>
              <a:t>Even though the presentation was a very basic take on DNA it allowed us to connect with the students and teach them about such things. </a:t>
            </a:r>
          </a:p>
          <a:p>
            <a:pPr marL="457200" lvl="0" indent="-4064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/>
              <a:t>It showed us that our complicated, in depth experiments can be explained to young students by taking a small but important piece and showing how important it is to life on this planet. 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0" y="0"/>
            <a:ext cx="9144002" cy="6858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Deciding on a Project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 Idea: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en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Edible DNA</a:t>
            </a:r>
          </a:p>
        </p:txBody>
      </p:sp>
      <p:sp>
        <p:nvSpPr>
          <p:cNvPr id="125" name="Shape 125"/>
          <p:cNvSpPr/>
          <p:nvPr/>
        </p:nvSpPr>
        <p:spPr>
          <a:xfrm>
            <a:off x="457200" y="3149600"/>
            <a:ext cx="2720897" cy="1804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Deciding on a Project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 Idea: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en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Edible DNA</a:t>
            </a:r>
          </a:p>
        </p:txBody>
      </p:sp>
      <p:sp>
        <p:nvSpPr>
          <p:cNvPr id="125" name="Shape 125"/>
          <p:cNvSpPr/>
          <p:nvPr/>
        </p:nvSpPr>
        <p:spPr>
          <a:xfrm>
            <a:off x="457200" y="3149600"/>
            <a:ext cx="2720897" cy="1804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8" name="Picture 7" descr="2 Licorice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3721" y="2390851"/>
            <a:ext cx="2540000" cy="3200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Deciding on a Project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 Idea: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en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Edible DNA</a:t>
            </a:r>
          </a:p>
        </p:txBody>
      </p:sp>
      <p:sp>
        <p:nvSpPr>
          <p:cNvPr id="125" name="Shape 125"/>
          <p:cNvSpPr/>
          <p:nvPr/>
        </p:nvSpPr>
        <p:spPr>
          <a:xfrm>
            <a:off x="457200" y="3149600"/>
            <a:ext cx="2720897" cy="1804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8" name="Picture 7" descr="2 Licorice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3721" y="2390851"/>
            <a:ext cx="2540000" cy="3200400"/>
          </a:xfrm>
          <a:prstGeom prst="rect">
            <a:avLst/>
          </a:prstGeom>
        </p:spPr>
      </p:pic>
      <p:pic>
        <p:nvPicPr>
          <p:cNvPr id="10" name="Picture 9" descr="3 Toothpick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3FFFF"/>
              </a:clrFrom>
              <a:clrTo>
                <a:srgbClr val="F3FFFF">
                  <a:alpha val="0"/>
                </a:srgbClr>
              </a:clrTo>
            </a:clrChange>
          </a:blip>
          <a:srcRect l="4409" r="10570" b="14491"/>
          <a:stretch>
            <a:fillRect/>
          </a:stretch>
        </p:blipFill>
        <p:spPr>
          <a:xfrm>
            <a:off x="3178097" y="4160156"/>
            <a:ext cx="3576608" cy="269784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Deciding on a Project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 Idea: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en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Edible DNA</a:t>
            </a:r>
          </a:p>
        </p:txBody>
      </p:sp>
      <p:sp>
        <p:nvSpPr>
          <p:cNvPr id="125" name="Shape 125"/>
          <p:cNvSpPr/>
          <p:nvPr/>
        </p:nvSpPr>
        <p:spPr>
          <a:xfrm>
            <a:off x="457200" y="3149600"/>
            <a:ext cx="2720897" cy="1804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8" name="Picture 7" descr="2 Licorice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3721" y="2390851"/>
            <a:ext cx="2540000" cy="3200400"/>
          </a:xfrm>
          <a:prstGeom prst="rect">
            <a:avLst/>
          </a:prstGeom>
        </p:spPr>
      </p:pic>
      <p:pic>
        <p:nvPicPr>
          <p:cNvPr id="9" name="Picture 8" descr="4 DNA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5116" y="1408174"/>
            <a:ext cx="1620984" cy="2968549"/>
          </a:xfrm>
          <a:prstGeom prst="rect">
            <a:avLst/>
          </a:prstGeom>
        </p:spPr>
      </p:pic>
      <p:pic>
        <p:nvPicPr>
          <p:cNvPr id="10" name="Picture 9" descr="3 Toothpick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3FFFF"/>
              </a:clrFrom>
              <a:clrTo>
                <a:srgbClr val="F3FFFF">
                  <a:alpha val="0"/>
                </a:srgbClr>
              </a:clrTo>
            </a:clrChange>
          </a:blip>
          <a:srcRect l="4409" r="10570" b="14491"/>
          <a:stretch>
            <a:fillRect/>
          </a:stretch>
        </p:blipFill>
        <p:spPr>
          <a:xfrm>
            <a:off x="3178097" y="4160156"/>
            <a:ext cx="3576608" cy="269784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Possible Flaws to First Idea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en-US" dirty="0" smtClean="0"/>
              <a:t>R</a:t>
            </a:r>
            <a:r>
              <a:rPr lang="en" sz="3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estrictions </a:t>
            </a:r>
            <a:r>
              <a:rPr lang="en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3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classroom</a:t>
            </a:r>
            <a:endParaRPr lang="en"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Respecting </a:t>
            </a:r>
            <a:r>
              <a:rPr lang="en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parents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rules in children's diets</a:t>
            </a:r>
            <a:endParaRPr lang="en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5 Scolding parent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0639" y="3329997"/>
            <a:ext cx="4631374" cy="307080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Possible Flaws to First Idea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en-US" dirty="0" smtClean="0"/>
              <a:t>R</a:t>
            </a:r>
            <a:r>
              <a:rPr lang="en" sz="3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estrictions in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</a:t>
            </a:r>
            <a:r>
              <a:rPr lang="en" sz="3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classroom</a:t>
            </a:r>
            <a:endParaRPr lang="en"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Respecting parents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cost of providing the materials</a:t>
            </a:r>
          </a:p>
          <a:p>
            <a:endParaRPr dirty="0"/>
          </a:p>
        </p:txBody>
      </p:sp>
      <p:pic>
        <p:nvPicPr>
          <p:cNvPr id="5" name="Picture 4" descr="6 Money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1399" y="1775191"/>
            <a:ext cx="5449826" cy="544982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724</Words>
  <Application>Microsoft Macintosh PowerPoint</Application>
  <PresentationFormat>On-screen Show (4:3)</PresentationFormat>
  <Paragraphs>135</Paragraphs>
  <Slides>33</Slides>
  <Notes>33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/>
      <vt:lpstr>Independant Project:</vt:lpstr>
      <vt:lpstr>Before We Could Begin</vt:lpstr>
      <vt:lpstr>Deciding on a Project</vt:lpstr>
      <vt:lpstr>Deciding on a Project</vt:lpstr>
      <vt:lpstr>Deciding on a Project</vt:lpstr>
      <vt:lpstr>Deciding on a Project</vt:lpstr>
      <vt:lpstr>Deciding on a Project</vt:lpstr>
      <vt:lpstr>Possible Flaws to First Idea</vt:lpstr>
      <vt:lpstr>Possible Flaws to First Idea</vt:lpstr>
      <vt:lpstr>Possible Flaws to First Idea</vt:lpstr>
      <vt:lpstr>Possible Flaws to First Idea</vt:lpstr>
      <vt:lpstr>Second Idea</vt:lpstr>
      <vt:lpstr>Second Idea</vt:lpstr>
      <vt:lpstr>Second Idea</vt:lpstr>
      <vt:lpstr>Game Planning </vt:lpstr>
      <vt:lpstr>Jennifer Olker</vt:lpstr>
      <vt:lpstr>SSB #1</vt:lpstr>
      <vt:lpstr>Coffee Shop</vt:lpstr>
      <vt:lpstr>SSB #2</vt:lpstr>
      <vt:lpstr>In The Classroom..</vt:lpstr>
      <vt:lpstr>Cells</vt:lpstr>
      <vt:lpstr>Deoxyribonucleic Acid</vt:lpstr>
      <vt:lpstr>Introduce Project</vt:lpstr>
      <vt:lpstr>Pictures</vt:lpstr>
      <vt:lpstr>Pictures</vt:lpstr>
      <vt:lpstr>Slide 26</vt:lpstr>
      <vt:lpstr>Slide 27</vt:lpstr>
      <vt:lpstr>Slide 28</vt:lpstr>
      <vt:lpstr>Kids Reactions</vt:lpstr>
      <vt:lpstr>Our Reactions</vt:lpstr>
      <vt:lpstr>Kid's Value of the Presentation</vt:lpstr>
      <vt:lpstr>Our Value of the Presentation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Independant Project:</dc:title>
  <cp:lastModifiedBy>Tanner Solheim</cp:lastModifiedBy>
  <cp:revision>15</cp:revision>
  <dcterms:created xsi:type="dcterms:W3CDTF">2013-05-06T21:49:07Z</dcterms:created>
  <dcterms:modified xsi:type="dcterms:W3CDTF">2013-05-06T21:51:51Z</dcterms:modified>
</cp:coreProperties>
</file>